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4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2" roundtripDataSignature="AMtx7miTcubSjeYnex0dVPVkCUezIEaA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c98335c81_4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ac98335c81_4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cb7b5f48e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acb7b5f48e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2A39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was expected that certain zip codes would have more arrests than others due to population density within those codes.</a:t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DWI Tasks Forces (Alcohol)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DEA Task Forces (Drugs)</a:t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cb7b5f48e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cb7b5f48e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acb7b5f48e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5"/>
              <a:buFont typeface="Noto Sans Symbols"/>
              <a:buChar char="▪"/>
            </a:pPr>
            <a:r>
              <a:rPr lang="en-US" sz="1625">
                <a:latin typeface="Arial"/>
                <a:ea typeface="Arial"/>
                <a:cs typeface="Arial"/>
                <a:sym typeface="Arial"/>
              </a:rPr>
              <a:t>Are most of the arrests near the downtown area, specifically in or near 78201?</a:t>
            </a:r>
            <a:endParaRPr sz="1625">
              <a:latin typeface="Arial"/>
              <a:ea typeface="Arial"/>
              <a:cs typeface="Arial"/>
              <a:sym typeface="Arial"/>
            </a:endParaRPr>
          </a:p>
          <a:p>
            <a:pPr indent="-331787" lvl="0" marL="914400" rtl="0" algn="l">
              <a:spcBef>
                <a:spcPts val="0"/>
              </a:spcBef>
              <a:spcAft>
                <a:spcPts val="0"/>
              </a:spcAft>
              <a:buClr>
                <a:srgbClr val="62A39F"/>
              </a:buClr>
              <a:buSzPts val="1625"/>
              <a:buFont typeface="Arial"/>
              <a:buChar char="▪"/>
            </a:pPr>
            <a:r>
              <a:rPr lang="en-US" sz="1625">
                <a:latin typeface="Arial"/>
                <a:ea typeface="Arial"/>
                <a:cs typeface="Arial"/>
                <a:sym typeface="Arial"/>
              </a:rPr>
              <a:t>Historically, summer months have been identified as having increases in crime.  Is this true for San Antonio?</a:t>
            </a:r>
            <a:endParaRPr sz="1625">
              <a:latin typeface="Arial"/>
              <a:ea typeface="Arial"/>
              <a:cs typeface="Arial"/>
              <a:sym typeface="Arial"/>
            </a:endParaRPr>
          </a:p>
          <a:p>
            <a:pPr indent="-331787" lvl="0" marL="914400" rtl="0" algn="l">
              <a:spcBef>
                <a:spcPts val="0"/>
              </a:spcBef>
              <a:spcAft>
                <a:spcPts val="0"/>
              </a:spcAft>
              <a:buClr>
                <a:srgbClr val="62A39F"/>
              </a:buClr>
              <a:buSzPts val="1625"/>
              <a:buFont typeface="Arial"/>
              <a:buChar char="▪"/>
            </a:pPr>
            <a:r>
              <a:rPr lang="en-US" sz="1625">
                <a:latin typeface="Arial"/>
                <a:ea typeface="Arial"/>
                <a:cs typeface="Arial"/>
                <a:sym typeface="Arial"/>
              </a:rPr>
              <a:t>Is there a difference in arrest offenses for older offenders versus younger offenders?</a:t>
            </a:r>
            <a:endParaRPr sz="162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c98335c81_4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Surprising insight:  The top 5 arrest offenses are consistent across every year and every month!</a:t>
            </a:r>
            <a:endParaRPr/>
          </a:p>
        </p:txBody>
      </p:sp>
      <p:sp>
        <p:nvSpPr>
          <p:cNvPr id="141" name="Google Shape;141;gac98335c81_4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seemed manageable and had everything we needed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contained more data than needed such as offender DOB, date of arrest, district codes and other descriptions and codes.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chose the offense description because it included specific descriptions but not more categories than what was needed.</a:t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275a98722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Discoveries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Omitted gender variable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Omitted only 39 offenders with no age or age of a vampire</a:t>
            </a:r>
            <a:endParaRPr/>
          </a:p>
        </p:txBody>
      </p:sp>
      <p:sp>
        <p:nvSpPr>
          <p:cNvPr id="160" name="Google Shape;160;ga275a98722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275a9872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a275a9872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.loc, groupby, .replace, value_count(), json(), lat, lng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Used API key requests to generate heat map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c98335c81_4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ac98335c81_4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c98335c81_4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ac98335c81_4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5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5"/>
          <p:cNvSpPr txBox="1"/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subTitle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b="0" sz="180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5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b="0" i="0" sz="2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4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4"/>
          <p:cNvSpPr txBox="1"/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" type="body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5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5"/>
          <p:cNvSpPr txBox="1"/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" type="body"/>
          </p:nvPr>
        </p:nvSpPr>
        <p:spPr>
          <a:xfrm rot="5400000">
            <a:off x="3302435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6"/>
          <p:cNvSpPr txBox="1"/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" type="body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b="0" i="0" sz="1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8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8"/>
          <p:cNvSpPr txBox="1"/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" type="body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8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9"/>
          <p:cNvSpPr txBox="1"/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0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0"/>
          <p:cNvSpPr txBox="1"/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" type="body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b="0" sz="2200" cap="none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b="1" sz="1600"/>
            </a:lvl9pPr>
          </a:lstStyle>
          <a:p/>
        </p:txBody>
      </p:sp>
      <p:sp>
        <p:nvSpPr>
          <p:cNvPr id="68" name="Google Shape;68;p20"/>
          <p:cNvSpPr txBox="1"/>
          <p:nvPr>
            <p:ph idx="2" type="body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3" type="body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b="0" sz="2200" cap="none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b="1" sz="1600"/>
            </a:lvl9pPr>
          </a:lstStyle>
          <a:p/>
        </p:txBody>
      </p:sp>
      <p:sp>
        <p:nvSpPr>
          <p:cNvPr id="70" name="Google Shape;70;p20"/>
          <p:cNvSpPr txBox="1"/>
          <p:nvPr>
            <p:ph idx="4" type="body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1"/>
          <p:cNvSpPr txBox="1"/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21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2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 txBox="1"/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/>
        </p:txBody>
      </p:sp>
      <p:sp>
        <p:nvSpPr>
          <p:cNvPr id="89" name="Google Shape;89;p22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/>
          <p:nvPr>
            <p:ph idx="2" type="pic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52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3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3"/>
          <p:cNvSpPr txBox="1"/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/>
        </p:txBody>
      </p:sp>
      <p:sp>
        <p:nvSpPr>
          <p:cNvPr id="99" name="Google Shape;99;p23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4"/>
          <p:cNvSpPr txBox="1"/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4"/>
          <p:cNvSpPr txBox="1"/>
          <p:nvPr>
            <p:ph idx="1" type="body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1469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7179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7179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7179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7179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7179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4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4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4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/>
          <p:nvPr>
            <p:ph type="ctrTitle"/>
          </p:nvPr>
        </p:nvSpPr>
        <p:spPr>
          <a:xfrm>
            <a:off x="2582200" y="2590250"/>
            <a:ext cx="5746200" cy="24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 San Antonio Arrest Data Analysis	</a:t>
            </a:r>
            <a:endParaRPr/>
          </a:p>
        </p:txBody>
      </p:sp>
      <p:sp>
        <p:nvSpPr>
          <p:cNvPr id="125" name="Google Shape;125;p1"/>
          <p:cNvSpPr txBox="1"/>
          <p:nvPr>
            <p:ph idx="1" type="subTitle"/>
          </p:nvPr>
        </p:nvSpPr>
        <p:spPr>
          <a:xfrm>
            <a:off x="1270907" y="5323340"/>
            <a:ext cx="9144000" cy="8245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By Teresa Luna, Marcela Medina and Brenda Maldonado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>
            <p:ph type="title"/>
          </p:nvPr>
        </p:nvSpPr>
        <p:spPr>
          <a:xfrm>
            <a:off x="1726825" y="228600"/>
            <a:ext cx="95619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 Analysis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Q2 - Offenses by Months 2016-2018 </a:t>
            </a:r>
            <a:endParaRPr/>
          </a:p>
        </p:txBody>
      </p:sp>
      <p:sp>
        <p:nvSpPr>
          <p:cNvPr id="197" name="Google Shape;197;p6"/>
          <p:cNvSpPr txBox="1"/>
          <p:nvPr/>
        </p:nvSpPr>
        <p:spPr>
          <a:xfrm>
            <a:off x="2387975" y="1588700"/>
            <a:ext cx="5861400" cy="376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450" y="1705300"/>
            <a:ext cx="5249574" cy="35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c98335c81_4_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6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ac98335c81_4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" y="120475"/>
            <a:ext cx="121898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ac98335c81_4_21"/>
          <p:cNvSpPr txBox="1"/>
          <p:nvPr/>
        </p:nvSpPr>
        <p:spPr>
          <a:xfrm>
            <a:off x="4802425" y="296025"/>
            <a:ext cx="69468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Data Analysis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Q3 - Offender Age Groups </a:t>
            </a:r>
            <a:endParaRPr sz="3400">
              <a:solidFill>
                <a:schemeClr val="lt1"/>
              </a:solidFill>
            </a:endParaRPr>
          </a:p>
          <a:p>
            <a:pPr indent="0" lvl="0" marL="344487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</p:txBody>
      </p:sp>
      <p:pic>
        <p:nvPicPr>
          <p:cNvPr id="206" name="Google Shape;206;gac98335c81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225" y="1700475"/>
            <a:ext cx="4809495" cy="34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ac98335c81_4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900" y="1700481"/>
            <a:ext cx="4543579" cy="34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cb7b5f48e_0_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6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acb7b5f48e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" y="120475"/>
            <a:ext cx="121898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acb7b5f48e_0_3"/>
          <p:cNvSpPr txBox="1"/>
          <p:nvPr/>
        </p:nvSpPr>
        <p:spPr>
          <a:xfrm>
            <a:off x="4802425" y="296025"/>
            <a:ext cx="69468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Data Analysis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Q3 - Offender Age Groups </a:t>
            </a:r>
            <a:endParaRPr sz="3400">
              <a:solidFill>
                <a:schemeClr val="lt1"/>
              </a:solidFill>
            </a:endParaRPr>
          </a:p>
          <a:p>
            <a:pPr indent="0" lvl="0" marL="344487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</p:txBody>
      </p:sp>
      <p:pic>
        <p:nvPicPr>
          <p:cNvPr id="215" name="Google Shape;215;gacb7b5f48e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225" y="2224525"/>
            <a:ext cx="4495800" cy="24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 txBox="1"/>
          <p:nvPr>
            <p:ph type="title"/>
          </p:nvPr>
        </p:nvSpPr>
        <p:spPr>
          <a:xfrm>
            <a:off x="2290046" y="808056"/>
            <a:ext cx="8594465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/>
              <a:t>Discussion</a:t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1" y="-1"/>
            <a:ext cx="959910" cy="6858001"/>
          </a:xfrm>
          <a:prstGeom prst="rect">
            <a:avLst/>
          </a:prstGeom>
          <a:solidFill>
            <a:srgbClr val="3C6C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1"/>
          <p:cNvSpPr/>
          <p:nvPr/>
        </p:nvSpPr>
        <p:spPr>
          <a:xfrm flipH="1" rot="10800000">
            <a:off x="11034540" y="812732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1"/>
          <p:cNvSpPr txBox="1"/>
          <p:nvPr>
            <p:ph idx="1" type="body"/>
          </p:nvPr>
        </p:nvSpPr>
        <p:spPr>
          <a:xfrm>
            <a:off x="1361800" y="808050"/>
            <a:ext cx="9912600" cy="46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Conclusions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There are certain zip codes in which more arrests are made. 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The majority of arrests were drug and alcohol related. 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There are more arrests made among 20-29 year olds.  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67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/>
          <p:nvPr/>
        </p:nvSpPr>
        <p:spPr>
          <a:xfrm rot="-5400000">
            <a:off x="3678519" y="-1660968"/>
            <a:ext cx="5838229" cy="11188733"/>
          </a:xfrm>
          <a:custGeom>
            <a:rect b="b" l="l" r="r" t="t"/>
            <a:pathLst>
              <a:path extrusionOk="0" h="6858000" w="7821919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CADE4">
                  <a:alpha val="0"/>
                </a:srgbClr>
              </a:gs>
              <a:gs pos="25000">
                <a:srgbClr val="1CADE4">
                  <a:alpha val="0"/>
                </a:srgbClr>
              </a:gs>
              <a:gs pos="100000">
                <a:srgbClr val="1CADE4">
                  <a:alpha val="74901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7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41718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953542" y="0"/>
            <a:ext cx="7875912" cy="6858000"/>
          </a:xfrm>
          <a:custGeom>
            <a:rect b="b" l="l" r="r" t="t"/>
            <a:pathLst>
              <a:path extrusionOk="0" h="6858000" w="7821919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335B74">
                  <a:alpha val="0"/>
                </a:srgbClr>
              </a:gs>
              <a:gs pos="15000">
                <a:srgbClr val="335B74">
                  <a:alpha val="0"/>
                </a:srgbClr>
              </a:gs>
              <a:gs pos="100000">
                <a:schemeClr val="dk2"/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2"/>
          <p:cNvSpPr/>
          <p:nvPr/>
        </p:nvSpPr>
        <p:spPr>
          <a:xfrm>
            <a:off x="0" y="0"/>
            <a:ext cx="959909" cy="6858000"/>
          </a:xfrm>
          <a:prstGeom prst="rect">
            <a:avLst/>
          </a:prstGeom>
          <a:solidFill>
            <a:srgbClr val="3C6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"/>
          <p:cNvSpPr/>
          <p:nvPr/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rgbClr val="335B74">
                  <a:alpha val="0"/>
                </a:srgbClr>
              </a:gs>
              <a:gs pos="100000">
                <a:srgbClr val="1CADE4">
                  <a:alpha val="20784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2"/>
          <p:cNvSpPr txBox="1"/>
          <p:nvPr>
            <p:ph type="title"/>
          </p:nvPr>
        </p:nvSpPr>
        <p:spPr>
          <a:xfrm>
            <a:off x="2188901" y="318644"/>
            <a:ext cx="8381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/>
              <a:t>Post Mortem</a:t>
            </a:r>
            <a:endParaRPr/>
          </a:p>
        </p:txBody>
      </p:sp>
      <p:sp>
        <p:nvSpPr>
          <p:cNvPr id="241" name="Google Shape;241;p12"/>
          <p:cNvSpPr txBox="1"/>
          <p:nvPr>
            <p:ph idx="1" type="body"/>
          </p:nvPr>
        </p:nvSpPr>
        <p:spPr>
          <a:xfrm>
            <a:off x="2288891" y="1496075"/>
            <a:ext cx="86175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Additional Questions:</a:t>
            </a:r>
            <a:endParaRPr/>
          </a:p>
          <a:p>
            <a:pPr indent="-344487" lvl="0" marL="344487" rtl="0" algn="l">
              <a:spcBef>
                <a:spcPts val="1600"/>
              </a:spcBef>
              <a:spcAft>
                <a:spcPts val="0"/>
              </a:spcAft>
              <a:buSzPts val="1620"/>
              <a:buChar char="▪"/>
            </a:pPr>
            <a:r>
              <a:rPr lang="en-US" sz="1800"/>
              <a:t>How many of these arrests resulted in actual charges being filed?</a:t>
            </a:r>
            <a:endParaRPr sz="1800"/>
          </a:p>
          <a:p>
            <a:pPr indent="-355917" lvl="0" marL="344487" rtl="0" algn="l">
              <a:spcBef>
                <a:spcPts val="16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Would there have been a difference in the types of arrest offenses between males and females?</a:t>
            </a:r>
            <a:endParaRPr sz="1800"/>
          </a:p>
          <a:p>
            <a:pPr indent="-344487" lvl="0" marL="344487" rtl="0" algn="l">
              <a:spcBef>
                <a:spcPts val="1600"/>
              </a:spcBef>
              <a:spcAft>
                <a:spcPts val="0"/>
              </a:spcAft>
              <a:buSzPts val="1620"/>
              <a:buChar char="▪"/>
            </a:pPr>
            <a:r>
              <a:rPr lang="en-US" sz="1800"/>
              <a:t>Would there have been more arrests in more categories if there were not active task forces?</a:t>
            </a:r>
            <a:endParaRPr sz="1800"/>
          </a:p>
          <a:p>
            <a:pPr indent="0" lvl="0" marL="344487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44487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cb7b5f48e_1_9"/>
          <p:cNvSpPr txBox="1"/>
          <p:nvPr>
            <p:ph type="title"/>
          </p:nvPr>
        </p:nvSpPr>
        <p:spPr>
          <a:xfrm>
            <a:off x="2611733" y="410881"/>
            <a:ext cx="7958400" cy="10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/>
              <a:t>Post Mortem</a:t>
            </a:r>
            <a:endParaRPr/>
          </a:p>
        </p:txBody>
      </p:sp>
      <p:sp>
        <p:nvSpPr>
          <p:cNvPr id="248" name="Google Shape;248;gacb7b5f48e_1_9"/>
          <p:cNvSpPr txBox="1"/>
          <p:nvPr>
            <p:ph idx="1" type="body"/>
          </p:nvPr>
        </p:nvSpPr>
        <p:spPr>
          <a:xfrm>
            <a:off x="1302525" y="1284250"/>
            <a:ext cx="9267600" cy="399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917" lvl="0" marL="344487" rtl="0" algn="l">
              <a:spcBef>
                <a:spcPts val="16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What would additional years of data show in terms of variance over 10-15 years?</a:t>
            </a:r>
            <a:endParaRPr sz="1800"/>
          </a:p>
          <a:p>
            <a:pPr indent="0" lvl="0" marL="344487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4487" lvl="0" marL="344487" rtl="0" algn="l">
              <a:spcBef>
                <a:spcPts val="1600"/>
              </a:spcBef>
              <a:spcAft>
                <a:spcPts val="0"/>
              </a:spcAft>
              <a:buSzPts val="1620"/>
              <a:buChar char="▪"/>
            </a:pPr>
            <a:r>
              <a:rPr lang="en-US" sz="1800"/>
              <a:t>What are the re-arrest rates among these offenders?</a:t>
            </a:r>
            <a:endParaRPr sz="1800"/>
          </a:p>
          <a:p>
            <a:pPr indent="0" lvl="0" marL="344487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  <a:p>
            <a:pPr indent="-355917" lvl="0" marL="344487" rtl="0" algn="l">
              <a:spcBef>
                <a:spcPts val="16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What was the length of the case disposition for these arrests?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3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3"/>
          <p:cNvSpPr/>
          <p:nvPr/>
        </p:nvSpPr>
        <p:spPr>
          <a:xfrm rot="-5400000">
            <a:off x="3678519" y="-1660968"/>
            <a:ext cx="5838229" cy="11188733"/>
          </a:xfrm>
          <a:custGeom>
            <a:rect b="b" l="l" r="r" t="t"/>
            <a:pathLst>
              <a:path extrusionOk="0" h="6858000" w="7821919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CADE4">
                  <a:alpha val="0"/>
                </a:srgbClr>
              </a:gs>
              <a:gs pos="25000">
                <a:srgbClr val="1CADE4">
                  <a:alpha val="0"/>
                </a:srgbClr>
              </a:gs>
              <a:gs pos="100000">
                <a:srgbClr val="1CADE4">
                  <a:alpha val="74901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89" y="-5487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3"/>
          <p:cNvSpPr/>
          <p:nvPr/>
        </p:nvSpPr>
        <p:spPr>
          <a:xfrm>
            <a:off x="0" y="0"/>
            <a:ext cx="959909" cy="6858000"/>
          </a:xfrm>
          <a:prstGeom prst="rect">
            <a:avLst/>
          </a:prstGeom>
          <a:solidFill>
            <a:srgbClr val="3C6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959910" y="0"/>
            <a:ext cx="7869544" cy="6858000"/>
          </a:xfrm>
          <a:custGeom>
            <a:rect b="b" l="l" r="r" t="t"/>
            <a:pathLst>
              <a:path extrusionOk="0" h="6858000" w="7821919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335B74">
                  <a:alpha val="0"/>
                </a:srgbClr>
              </a:gs>
              <a:gs pos="20000">
                <a:srgbClr val="335B74">
                  <a:alpha val="0"/>
                </a:srgbClr>
              </a:gs>
              <a:gs pos="25996">
                <a:srgbClr val="1F2D29">
                  <a:alpha val="3921"/>
                </a:srgbClr>
              </a:gs>
              <a:gs pos="100000">
                <a:schemeClr val="dk2"/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rgbClr val="335B74">
                  <a:alpha val="0"/>
                </a:srgbClr>
              </a:gs>
              <a:gs pos="100000">
                <a:srgbClr val="1CADE4">
                  <a:alpha val="20784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214" y="0"/>
            <a:ext cx="1028957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"/>
          <p:cNvSpPr txBox="1"/>
          <p:nvPr/>
        </p:nvSpPr>
        <p:spPr>
          <a:xfrm>
            <a:off x="3374725" y="3276050"/>
            <a:ext cx="55671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9" name="Google Shape;269;p13"/>
          <p:cNvSpPr/>
          <p:nvPr/>
        </p:nvSpPr>
        <p:spPr>
          <a:xfrm>
            <a:off x="1156296" y="3323938"/>
            <a:ext cx="9877295" cy="12189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/>
          <p:nvPr/>
        </p:nvSpPr>
        <p:spPr>
          <a:xfrm>
            <a:off x="27432" y="-2718"/>
            <a:ext cx="12189867" cy="68552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>
            <p:ph type="title"/>
          </p:nvPr>
        </p:nvSpPr>
        <p:spPr>
          <a:xfrm>
            <a:off x="1121825" y="345350"/>
            <a:ext cx="62145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sz="2200"/>
              <a:t>Hypothesis: Crime in San Antonio is dependent upon location (zip code), age of offender and time of year.</a:t>
            </a:r>
            <a:endParaRPr sz="2500"/>
          </a:p>
        </p:txBody>
      </p:sp>
      <p:sp>
        <p:nvSpPr>
          <p:cNvPr id="135" name="Google Shape;135;p2"/>
          <p:cNvSpPr txBox="1"/>
          <p:nvPr>
            <p:ph idx="1" type="body"/>
          </p:nvPr>
        </p:nvSpPr>
        <p:spPr>
          <a:xfrm>
            <a:off x="1065700" y="1716975"/>
            <a:ext cx="6048900" cy="4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25"/>
              <a:t>Dataset:  SAPD Record Management System (RMS) arrest data for 2016-2018.</a:t>
            </a:r>
            <a:endParaRPr sz="1425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25"/>
              <a:t>Questions:</a:t>
            </a:r>
            <a:endParaRPr sz="1625"/>
          </a:p>
          <a:p>
            <a:pPr indent="-338455" lvl="0" marL="34448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25"/>
              <a:buChar char="▪"/>
            </a:pPr>
            <a:r>
              <a:rPr lang="en-US" sz="1625"/>
              <a:t>1. Are types of crimes more prevalent in one area of San Antonio versus another?</a:t>
            </a:r>
            <a:endParaRPr sz="1625"/>
          </a:p>
          <a:p>
            <a:pPr indent="0" lvl="0" marL="34448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  <a:p>
            <a:pPr indent="-344805" lvl="0" marL="34448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▪"/>
            </a:pPr>
            <a:r>
              <a:rPr lang="en-US" sz="1625"/>
              <a:t>2. </a:t>
            </a:r>
            <a:r>
              <a:rPr lang="en-US" sz="1625"/>
              <a:t>Are there any identifiable crime trends annually or monthly? </a:t>
            </a:r>
            <a:endParaRPr sz="1625"/>
          </a:p>
          <a:p>
            <a:pPr indent="0" lvl="0" marL="34448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  <a:p>
            <a:pPr indent="-344805" lvl="0" marL="34448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25"/>
              <a:buChar char="▪"/>
            </a:pPr>
            <a:r>
              <a:rPr lang="en-US" sz="1625"/>
              <a:t>3.</a:t>
            </a:r>
            <a:r>
              <a:rPr lang="en-US" sz="1625"/>
              <a:t> What age group has the highest amount of offenders and what types of crimes do they commit?</a:t>
            </a:r>
            <a:endParaRPr sz="2700"/>
          </a:p>
          <a:p>
            <a:pPr indent="0" lvl="0" marL="3444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136" name="Google Shape;136;p2"/>
          <p:cNvSpPr/>
          <p:nvPr/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"/>
          <p:cNvPicPr preferRelativeResize="0"/>
          <p:nvPr/>
        </p:nvPicPr>
        <p:blipFill rotWithShape="1">
          <a:blip r:embed="rId3">
            <a:alphaModFix/>
          </a:blip>
          <a:srcRect b="0" l="44578" r="4492" t="0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2372" y="0"/>
            <a:ext cx="46496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c98335c81_4_39"/>
          <p:cNvSpPr/>
          <p:nvPr/>
        </p:nvSpPr>
        <p:spPr>
          <a:xfrm>
            <a:off x="27432" y="-2718"/>
            <a:ext cx="12189900" cy="685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ac98335c81_4_39"/>
          <p:cNvSpPr/>
          <p:nvPr/>
        </p:nvSpPr>
        <p:spPr>
          <a:xfrm>
            <a:off x="-139150" y="9875"/>
            <a:ext cx="964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ac98335c81_4_39"/>
          <p:cNvSpPr/>
          <p:nvPr/>
        </p:nvSpPr>
        <p:spPr>
          <a:xfrm>
            <a:off x="962042" y="0"/>
            <a:ext cx="45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ac98335c81_4_39"/>
          <p:cNvSpPr/>
          <p:nvPr/>
        </p:nvSpPr>
        <p:spPr>
          <a:xfrm>
            <a:off x="1007535" y="0"/>
            <a:ext cx="65268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ac98335c81_4_39"/>
          <p:cNvSpPr txBox="1"/>
          <p:nvPr>
            <p:ph type="title"/>
          </p:nvPr>
        </p:nvSpPr>
        <p:spPr>
          <a:xfrm>
            <a:off x="1144650" y="-85275"/>
            <a:ext cx="61533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25"/>
              <a:t>Overall Findings</a:t>
            </a:r>
            <a:endParaRPr sz="4800"/>
          </a:p>
        </p:txBody>
      </p:sp>
      <p:sp>
        <p:nvSpPr>
          <p:cNvPr id="148" name="Google Shape;148;gac98335c81_4_39"/>
          <p:cNvSpPr txBox="1"/>
          <p:nvPr>
            <p:ph idx="1" type="body"/>
          </p:nvPr>
        </p:nvSpPr>
        <p:spPr>
          <a:xfrm>
            <a:off x="1007525" y="730200"/>
            <a:ext cx="6048900" cy="59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Top 10 zip codes for arrests are 78205, 78207, 78201, 78228, 78216, 78223, 78227, 78213, 78210, 78237.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There was little to no significant variation in the types of arrests either by month or year.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</a:t>
            </a:r>
            <a:r>
              <a:rPr lang="en-US"/>
              <a:t>he number of arrests by age group did reduce as the age of the offender increased.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 The age group with the highest arrests were the 20-29 year olds.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More 50-59 year old offenders than 17-19 offenders.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In San Antonio, drug and alcohol violations are the most </a:t>
            </a:r>
            <a:r>
              <a:rPr lang="en-US"/>
              <a:t>prevalent</a:t>
            </a:r>
            <a:r>
              <a:rPr lang="en-US"/>
              <a:t>.    </a:t>
            </a:r>
            <a:endParaRPr/>
          </a:p>
        </p:txBody>
      </p:sp>
      <p:sp>
        <p:nvSpPr>
          <p:cNvPr id="149" name="Google Shape;149;gac98335c81_4_39"/>
          <p:cNvSpPr/>
          <p:nvPr/>
        </p:nvSpPr>
        <p:spPr>
          <a:xfrm>
            <a:off x="7059795" y="9863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ac98335c81_4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9800" y="119350"/>
            <a:ext cx="5162550" cy="655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/>
          <p:nvPr>
            <p:ph type="title"/>
          </p:nvPr>
        </p:nvSpPr>
        <p:spPr>
          <a:xfrm>
            <a:off x="838200" y="228600"/>
            <a:ext cx="10515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Data Cleanup and Explorations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1174250" y="1263000"/>
            <a:ext cx="9808500" cy="5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Data Observations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All necessary data was included in the csv (incident number, months, year, offender age, zip codes, offense description)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There were three types of offense descriptions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Offense desc - specific with 45 categories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RMS desc - most specific with 100+ categories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GIS Arctype - general with only 6 categories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On surface - looked clean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57" name="Google Shape;15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75" y="4247238"/>
            <a:ext cx="667702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275a98722_0_2"/>
          <p:cNvSpPr txBox="1"/>
          <p:nvPr>
            <p:ph type="title"/>
          </p:nvPr>
        </p:nvSpPr>
        <p:spPr>
          <a:xfrm>
            <a:off x="838200" y="228600"/>
            <a:ext cx="10515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Data Cleanup and Explorations</a:t>
            </a:r>
            <a:endParaRPr/>
          </a:p>
        </p:txBody>
      </p:sp>
      <p:sp>
        <p:nvSpPr>
          <p:cNvPr id="163" name="Google Shape;163;ga275a98722_0_2"/>
          <p:cNvSpPr txBox="1"/>
          <p:nvPr/>
        </p:nvSpPr>
        <p:spPr>
          <a:xfrm>
            <a:off x="1174250" y="1499875"/>
            <a:ext cx="9808500" cy="4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Discoveries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Missing gender of offenders (81k total)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Missing offender ages with no DOB or well beyond human life expectancy (39 total)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Missing zip codes, inconsistent zip code entry (-XXXX) and a few random zips codes (83k total)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Cleanups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Created df omitting the 39 offenders, clean_offender_df.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Created df omitting missing or incorrect zip codes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4" name="Google Shape;164;ga275a9872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225" y="5015325"/>
            <a:ext cx="8834750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a275a98722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688" y="4188250"/>
            <a:ext cx="6537825" cy="6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275a98722_0_11"/>
          <p:cNvSpPr txBox="1"/>
          <p:nvPr>
            <p:ph type="title"/>
          </p:nvPr>
        </p:nvSpPr>
        <p:spPr>
          <a:xfrm>
            <a:off x="838200" y="228600"/>
            <a:ext cx="10515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Data Cleanup and Explorations</a:t>
            </a:r>
            <a:endParaRPr/>
          </a:p>
        </p:txBody>
      </p:sp>
      <p:sp>
        <p:nvSpPr>
          <p:cNvPr id="171" name="Google Shape;171;ga275a98722_0_11"/>
          <p:cNvSpPr txBox="1"/>
          <p:nvPr/>
        </p:nvSpPr>
        <p:spPr>
          <a:xfrm>
            <a:off x="1174250" y="1124900"/>
            <a:ext cx="9808500" cy="5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Headaches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“Other Crimes” arrests were overwhelming and contained mostly ‘wanted people”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ended up omitting “other crimes”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Couldn’t display the months in the correct order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Resolved by creating a dict and replaced the original month column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72" name="Google Shape;172;ga275a98722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13" y="3908550"/>
            <a:ext cx="83915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a275a98722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625" y="2688400"/>
            <a:ext cx="3155359" cy="2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/>
          <p:nvPr>
            <p:ph type="title"/>
          </p:nvPr>
        </p:nvSpPr>
        <p:spPr>
          <a:xfrm>
            <a:off x="2611800" y="808050"/>
            <a:ext cx="8380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Data Analysis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Q1 - Heat Map 2016-2018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79" name="Google Shape;17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800" y="1823825"/>
            <a:ext cx="7205774" cy="483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98335c81_4_35"/>
          <p:cNvSpPr txBox="1"/>
          <p:nvPr>
            <p:ph type="title"/>
          </p:nvPr>
        </p:nvSpPr>
        <p:spPr>
          <a:xfrm>
            <a:off x="2611800" y="808050"/>
            <a:ext cx="8380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Data Analysis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Q1 - Arrests by Zip code 2016-2018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5" name="Google Shape;185;gac98335c81_4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675" y="2079150"/>
            <a:ext cx="10383500" cy="40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c98335c81_4_30"/>
          <p:cNvSpPr txBox="1"/>
          <p:nvPr>
            <p:ph type="title"/>
          </p:nvPr>
        </p:nvSpPr>
        <p:spPr>
          <a:xfrm>
            <a:off x="2611800" y="808050"/>
            <a:ext cx="8380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Data Analysis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/>
              <a:t>Q2 - Offenses most Committed 2016-2018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91" name="Google Shape;191;gac98335c81_4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0" y="2165985"/>
            <a:ext cx="63627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dison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2020-11-19T21:17:02Z</dcterms:created>
  <dc:creator>Brenda Maldonado</dc:creator>
</cp:coreProperties>
</file>